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2" r:id="rId3"/>
    <p:sldId id="293" r:id="rId4"/>
    <p:sldId id="337" r:id="rId5"/>
    <p:sldId id="459" r:id="rId6"/>
    <p:sldId id="414" r:id="rId7"/>
    <p:sldId id="442" r:id="rId8"/>
    <p:sldId id="453" r:id="rId9"/>
    <p:sldId id="460" r:id="rId10"/>
    <p:sldId id="454" r:id="rId11"/>
    <p:sldId id="456" r:id="rId12"/>
    <p:sldId id="458" r:id="rId13"/>
    <p:sldId id="423" r:id="rId14"/>
    <p:sldId id="446" r:id="rId15"/>
    <p:sldId id="461" r:id="rId16"/>
    <p:sldId id="462" r:id="rId17"/>
    <p:sldId id="463" r:id="rId18"/>
    <p:sldId id="464" r:id="rId19"/>
    <p:sldId id="465" r:id="rId20"/>
    <p:sldId id="466" r:id="rId21"/>
    <p:sldId id="467" r:id="rId22"/>
    <p:sldId id="468" r:id="rId23"/>
    <p:sldId id="469" r:id="rId24"/>
    <p:sldId id="447" r:id="rId25"/>
    <p:sldId id="448" r:id="rId26"/>
    <p:sldId id="307" r:id="rId27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B5ABAE4-DFC4-4A50-AF79-0BD53D23BDC0}">
          <p14:sldIdLst>
            <p14:sldId id="256"/>
            <p14:sldId id="292"/>
          </p14:sldIdLst>
        </p14:section>
        <p14:section name="P1" id="{54AD71F3-046B-4AA2-9CC9-3D6E302ED0FA}">
          <p14:sldIdLst>
            <p14:sldId id="293"/>
            <p14:sldId id="337"/>
            <p14:sldId id="459"/>
            <p14:sldId id="414"/>
            <p14:sldId id="442"/>
            <p14:sldId id="453"/>
            <p14:sldId id="460"/>
            <p14:sldId id="454"/>
            <p14:sldId id="456"/>
            <p14:sldId id="458"/>
          </p14:sldIdLst>
        </p14:section>
        <p14:section name="P2" id="{0525A52E-7798-43E4-9558-736B4CCEEAAC}">
          <p14:sldIdLst>
            <p14:sldId id="423"/>
            <p14:sldId id="446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</p14:sldIdLst>
        </p14:section>
        <p14:section name="P3" id="{2D678493-E972-2E47-A082-8519EBEBB65D}">
          <p14:sldIdLst>
            <p14:sldId id="447"/>
            <p14:sldId id="448"/>
          </p14:sldIdLst>
        </p14:section>
        <p14:section name="end" id="{05AF3D2C-AD7B-4551-98C4-7814798175ED}">
          <p14:sldIdLst>
            <p14:sldId id="3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50A1"/>
    <a:srgbClr val="8891C8"/>
    <a:srgbClr val="B8D6EE"/>
    <a:srgbClr val="F0F0F0"/>
    <a:srgbClr val="404040"/>
    <a:srgbClr val="EE9640"/>
    <a:srgbClr val="C6CFD7"/>
    <a:srgbClr val="2C21E4"/>
    <a:srgbClr val="4B0C77"/>
    <a:srgbClr val="0149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41" autoAdjust="0"/>
    <p:restoredTop sz="94660"/>
  </p:normalViewPr>
  <p:slideViewPr>
    <p:cSldViewPr snapToGrid="0" showGuides="1">
      <p:cViewPr varScale="1">
        <p:scale>
          <a:sx n="98" d="100"/>
          <a:sy n="98" d="100"/>
        </p:scale>
        <p:origin x="208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AF93E90-9242-47EA-9503-C81D319405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0017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AF93E90-9242-47EA-9503-C81D319405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121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27C9616-A78E-42B7-B805-E89A55542A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513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27C9616-A78E-42B7-B805-E89A55542A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09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3BAB4A06-08C2-4C23-89B2-C98B3F8C7F75}"/>
              </a:ext>
            </a:extLst>
          </p:cNvPr>
          <p:cNvSpPr/>
          <p:nvPr userDrawn="1"/>
        </p:nvSpPr>
        <p:spPr>
          <a:xfrm>
            <a:off x="0" y="0"/>
            <a:ext cx="46841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86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60EC24C7-A0C0-4B33-8A17-49C5A5794F5D}"/>
              </a:ext>
            </a:extLst>
          </p:cNvPr>
          <p:cNvSpPr/>
          <p:nvPr userDrawn="1"/>
        </p:nvSpPr>
        <p:spPr>
          <a:xfrm>
            <a:off x="0" y="-19468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8490F4-1F04-469C-84D0-2DE9AC7F9642}"/>
              </a:ext>
            </a:extLst>
          </p:cNvPr>
          <p:cNvSpPr txBox="1"/>
          <p:nvPr userDrawn="1"/>
        </p:nvSpPr>
        <p:spPr>
          <a:xfrm>
            <a:off x="731838" y="5998954"/>
            <a:ext cx="1888337" cy="307777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algn="just"/>
            <a:r>
              <a:rPr lang="en-US" altLang="zh-CN" sz="1000" b="1" dirty="0">
                <a:solidFill>
                  <a:schemeClr val="bg1"/>
                </a:solidFill>
              </a:rPr>
              <a:t>S</a:t>
            </a:r>
            <a:r>
              <a:rPr lang="zh-CN" altLang="en-US" sz="1000" b="1" dirty="0">
                <a:solidFill>
                  <a:schemeClr val="bg1"/>
                </a:solidFill>
              </a:rPr>
              <a:t>ea, all water, recedes a rivers</a:t>
            </a:r>
            <a:r>
              <a:rPr lang="en-US" altLang="zh-CN" sz="1000" b="1" dirty="0">
                <a:solidFill>
                  <a:schemeClr val="bg1"/>
                </a:solidFill>
              </a:rPr>
              <a:t>;</a:t>
            </a:r>
          </a:p>
          <a:p>
            <a:pPr algn="just"/>
            <a:r>
              <a:rPr lang="zh-CN" altLang="en-US" sz="1000" b="1" dirty="0">
                <a:solidFill>
                  <a:schemeClr val="bg1"/>
                </a:solidFill>
              </a:rPr>
              <a:t>utmost wit listens to all sides</a:t>
            </a:r>
            <a:r>
              <a:rPr lang="en-US" altLang="zh-CN" sz="1000" b="1" dirty="0">
                <a:solidFill>
                  <a:schemeClr val="bg1"/>
                </a:solidFill>
              </a:rPr>
              <a:t>.</a:t>
            </a:r>
            <a:endParaRPr lang="zh-CN" altLang="en-US" sz="1000" b="1" dirty="0">
              <a:solidFill>
                <a:schemeClr val="bg1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169061B-B437-4A41-8A82-9946D85760BD}"/>
              </a:ext>
            </a:extLst>
          </p:cNvPr>
          <p:cNvGrpSpPr/>
          <p:nvPr userDrawn="1"/>
        </p:nvGrpSpPr>
        <p:grpSpPr>
          <a:xfrm>
            <a:off x="731838" y="2196223"/>
            <a:ext cx="3125794" cy="1606508"/>
            <a:chOff x="3834754" y="2495699"/>
            <a:chExt cx="3125794" cy="1606508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5ABDEFE-D045-4665-A494-BC505B6C61A3}"/>
                </a:ext>
              </a:extLst>
            </p:cNvPr>
            <p:cNvSpPr txBox="1"/>
            <p:nvPr/>
          </p:nvSpPr>
          <p:spPr>
            <a:xfrm>
              <a:off x="3839501" y="2495699"/>
              <a:ext cx="3121047" cy="92333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r>
                <a:rPr lang="en-US" altLang="zh-CN" sz="6000" dirty="0">
                  <a:solidFill>
                    <a:schemeClr val="bg1"/>
                  </a:solidFill>
                </a:rPr>
                <a:t>THANKS</a:t>
              </a:r>
              <a:endParaRPr lang="zh-CN" altLang="en-US" sz="6000" dirty="0">
                <a:solidFill>
                  <a:schemeClr val="bg1"/>
                </a:solidFill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4157D52F-9360-4DC0-B583-6C3F191ADD88}"/>
                </a:ext>
              </a:extLst>
            </p:cNvPr>
            <p:cNvGrpSpPr/>
            <p:nvPr userDrawn="1"/>
          </p:nvGrpSpPr>
          <p:grpSpPr>
            <a:xfrm>
              <a:off x="3834754" y="3397344"/>
              <a:ext cx="1124118" cy="704863"/>
              <a:chOff x="2468044" y="3339787"/>
              <a:chExt cx="1124118" cy="704863"/>
            </a:xfrm>
          </p:grpSpPr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78C6CFE5-7904-4BFA-8CAE-BF0A3AC6D376}"/>
                  </a:ext>
                </a:extLst>
              </p:cNvPr>
              <p:cNvSpPr txBox="1"/>
              <p:nvPr/>
            </p:nvSpPr>
            <p:spPr>
              <a:xfrm>
                <a:off x="2552710" y="3339787"/>
                <a:ext cx="103945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2200" dirty="0">
                    <a:solidFill>
                      <a:schemeClr val="bg1"/>
                    </a:solidFill>
                  </a:rPr>
                  <a:t>For Your Attention </a:t>
                </a:r>
                <a:endParaRPr lang="zh-CN" altLang="en-US" sz="2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D1E52D4-FA37-4BFF-93D6-6734531D01FB}"/>
                  </a:ext>
                </a:extLst>
              </p:cNvPr>
              <p:cNvSpPr txBox="1"/>
              <p:nvPr/>
            </p:nvSpPr>
            <p:spPr>
              <a:xfrm>
                <a:off x="2468044" y="3736873"/>
                <a:ext cx="1011495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endParaRPr lang="zh-CN" altLang="en-US" sz="22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B8274DD1-C79A-4AC5-B392-A4900D81502B}"/>
              </a:ext>
            </a:extLst>
          </p:cNvPr>
          <p:cNvGrpSpPr/>
          <p:nvPr userDrawn="1"/>
        </p:nvGrpSpPr>
        <p:grpSpPr>
          <a:xfrm rot="20394303">
            <a:off x="3221945" y="-1575994"/>
            <a:ext cx="11439261" cy="11910951"/>
            <a:chOff x="3439566" y="1666270"/>
            <a:chExt cx="11439261" cy="11910951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23B3CDDB-B14C-42F2-A1F1-49B0792801F9}"/>
                </a:ext>
              </a:extLst>
            </p:cNvPr>
            <p:cNvGrpSpPr/>
            <p:nvPr/>
          </p:nvGrpSpPr>
          <p:grpSpPr>
            <a:xfrm rot="4029167">
              <a:off x="8779335" y="1665563"/>
              <a:ext cx="6098786" cy="6100199"/>
              <a:chOff x="18351500" y="3723568"/>
              <a:chExt cx="4878842" cy="4879972"/>
            </a:xfrm>
          </p:grpSpPr>
          <p:sp>
            <p:nvSpPr>
              <p:cNvPr id="26" name="任意多边形 25">
                <a:extLst>
                  <a:ext uri="{FF2B5EF4-FFF2-40B4-BE49-F238E27FC236}">
                    <a16:creationId xmlns:a16="http://schemas.microsoft.com/office/drawing/2014/main" id="{26E67D38-75E0-4071-95F6-2AE5FDAF86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bg1">
                  <a:alpha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27" name="任意多边形 26">
                <a:extLst>
                  <a:ext uri="{FF2B5EF4-FFF2-40B4-BE49-F238E27FC236}">
                    <a16:creationId xmlns:a16="http://schemas.microsoft.com/office/drawing/2014/main" id="{5A2EBA7D-F88D-443E-AA35-69B8AB9B652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E3386FE9-1899-4359-9BFD-946DEFB6A584}"/>
                </a:ext>
              </a:extLst>
            </p:cNvPr>
            <p:cNvGrpSpPr/>
            <p:nvPr/>
          </p:nvGrpSpPr>
          <p:grpSpPr>
            <a:xfrm rot="14829167">
              <a:off x="3440583" y="4789517"/>
              <a:ext cx="8786687" cy="8788722"/>
              <a:chOff x="18351500" y="3723568"/>
              <a:chExt cx="4878842" cy="4879972"/>
            </a:xfrm>
          </p:grpSpPr>
          <p:sp>
            <p:nvSpPr>
              <p:cNvPr id="24" name="任意多边形 23">
                <a:extLst>
                  <a:ext uri="{FF2B5EF4-FFF2-40B4-BE49-F238E27FC236}">
                    <a16:creationId xmlns:a16="http://schemas.microsoft.com/office/drawing/2014/main" id="{F24A2437-0A2C-45FB-9F89-DF6496635E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bg1">
                  <a:alpha val="74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25" name="任意多边形 24">
                <a:extLst>
                  <a:ext uri="{FF2B5EF4-FFF2-40B4-BE49-F238E27FC236}">
                    <a16:creationId xmlns:a16="http://schemas.microsoft.com/office/drawing/2014/main" id="{491B2948-B0A7-4C57-902F-1D49D22C7E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7880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形状&#10;&#10;描述已自动生成">
            <a:extLst>
              <a:ext uri="{FF2B5EF4-FFF2-40B4-BE49-F238E27FC236}">
                <a16:creationId xmlns:a16="http://schemas.microsoft.com/office/drawing/2014/main" id="{0A229E26-7C93-45E4-98A3-AD3438CF8F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C3EA38F-EB6D-4502-BD67-6BF5A109A263}"/>
              </a:ext>
            </a:extLst>
          </p:cNvPr>
          <p:cNvSpPr txBox="1">
            <a:spLocks/>
          </p:cNvSpPr>
          <p:nvPr userDrawn="1"/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rPr>
              <a:t>OfficePLUS.cn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  <a:cs typeface="Segoe UI Light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779D199-2617-4064-B528-4BD87100ECEE}"/>
              </a:ext>
            </a:extLst>
          </p:cNvPr>
          <p:cNvSpPr txBox="1">
            <a:spLocks/>
          </p:cNvSpPr>
          <p:nvPr userDrawn="1"/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中文 黑体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英文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Arial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标题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1.0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正文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1.25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https://pixabay.com/ (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免费可商用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)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本网站所提供的任何信息内容（包括但不限于 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PPT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模板、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Word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文档、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Excel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图表、图片素材等）均受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《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中华人民共和国著作权法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》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、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《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信息网络传播权保护条例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》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及其他适用的法律法规的保护，未经权利人书面明确授权，信息内容的任何部分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(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包括图片或图表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)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不得被全部或部分的复制、传播、销售，否则将承担法律责任。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OfficePLUS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A051C53-9682-4112-B69A-7BB70918F171}"/>
              </a:ext>
            </a:extLst>
          </p:cNvPr>
          <p:cNvSpPr txBox="1">
            <a:spLocks/>
          </p:cNvSpPr>
          <p:nvPr userDrawn="1"/>
        </p:nvSpPr>
        <p:spPr>
          <a:xfrm>
            <a:off x="440603" y="759873"/>
            <a:ext cx="1657138" cy="440267"/>
          </a:xfrm>
          <a:prstGeom prst="rect">
            <a:avLst/>
          </a:prstGeo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标注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C0908CF-7CB8-4192-A43C-CC3A75F8749B}"/>
              </a:ext>
            </a:extLst>
          </p:cNvPr>
          <p:cNvSpPr txBox="1">
            <a:spLocks/>
          </p:cNvSpPr>
          <p:nvPr userDrawn="1"/>
        </p:nvSpPr>
        <p:spPr>
          <a:xfrm>
            <a:off x="2378000" y="759876"/>
            <a:ext cx="1494754" cy="53991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字体使用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行距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素材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声明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作者</a:t>
            </a:r>
          </a:p>
        </p:txBody>
      </p:sp>
    </p:spTree>
    <p:extLst>
      <p:ext uri="{BB962C8B-B14F-4D97-AF65-F5344CB8AC3E}">
        <p14:creationId xmlns:p14="http://schemas.microsoft.com/office/powerpoint/2010/main" val="2158774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9B3896-319D-45EF-A996-F06C435964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5610D-D3BB-48E8-B638-5938ABB9CFDE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9B380B-4756-4CAD-8741-32E82C5C1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6C9323-1CD7-4830-B0EE-DC83BF437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05AE2-E521-4071-B027-062C254CFD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3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1" r:id="rId2"/>
    <p:sldLayoutId id="2147483653" r:id="rId3"/>
    <p:sldLayoutId id="2147483654" r:id="rId4"/>
    <p:sldLayoutId id="2147483655" r:id="rId5"/>
    <p:sldLayoutId id="2147483659" r:id="rId6"/>
    <p:sldLayoutId id="214748365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8" userDrawn="1">
          <p15:clr>
            <a:srgbClr val="F26B43"/>
          </p15:clr>
        </p15:guide>
        <p15:guide id="2" orient="horz" pos="3968" userDrawn="1">
          <p15:clr>
            <a:srgbClr val="F26B43"/>
          </p15:clr>
        </p15:guide>
        <p15:guide id="3" pos="461" userDrawn="1">
          <p15:clr>
            <a:srgbClr val="F26B43"/>
          </p15:clr>
        </p15:guide>
        <p15:guide id="4" pos="72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EE9D8A43-B900-435B-A55F-C53A6E6F86AA}"/>
              </a:ext>
            </a:extLst>
          </p:cNvPr>
          <p:cNvSpPr txBox="1"/>
          <p:nvPr/>
        </p:nvSpPr>
        <p:spPr>
          <a:xfrm>
            <a:off x="697690" y="2339728"/>
            <a:ext cx="5347618" cy="8981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5400" dirty="0">
                <a:solidFill>
                  <a:schemeClr val="accent1"/>
                </a:solidFill>
              </a:rPr>
              <a:t>IQA</a:t>
            </a:r>
            <a:r>
              <a:rPr lang="zh-CN" altLang="en-US" sz="5400" dirty="0">
                <a:solidFill>
                  <a:schemeClr val="accent1"/>
                </a:solidFill>
              </a:rPr>
              <a:t>小组进度汇报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003C73A-AE0E-4907-B435-63113721FE61}"/>
              </a:ext>
            </a:extLst>
          </p:cNvPr>
          <p:cNvSpPr txBox="1"/>
          <p:nvPr/>
        </p:nvSpPr>
        <p:spPr>
          <a:xfrm>
            <a:off x="851737" y="3260716"/>
            <a:ext cx="4784964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000" dirty="0">
                <a:solidFill>
                  <a:srgbClr val="B8D6EE"/>
                </a:solidFill>
                <a:latin typeface="+mj-lt"/>
                <a:ea typeface="+mj-ea"/>
              </a:rPr>
              <a:t>Progress report of this week</a:t>
            </a:r>
            <a:endParaRPr lang="zh-CN" altLang="en-US" sz="3000" dirty="0">
              <a:solidFill>
                <a:srgbClr val="B8D6EE"/>
              </a:solidFill>
              <a:latin typeface="+mj-lt"/>
              <a:ea typeface="+mj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37D7870-D322-42FA-9CDF-99EC4C386D91}"/>
              </a:ext>
            </a:extLst>
          </p:cNvPr>
          <p:cNvSpPr txBox="1"/>
          <p:nvPr/>
        </p:nvSpPr>
        <p:spPr>
          <a:xfrm>
            <a:off x="944911" y="5066561"/>
            <a:ext cx="44884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891C8"/>
                </a:solidFill>
                <a:effectLst/>
                <a:uLnTx/>
                <a:uFillTx/>
                <a:latin typeface="+mn-ea"/>
              </a:rPr>
              <a:t>汇报人 </a:t>
            </a:r>
            <a:endParaRPr lang="zh-CN" altLang="en-US" sz="1000" b="1" dirty="0">
              <a:solidFill>
                <a:srgbClr val="8891C8"/>
              </a:solidFill>
              <a:latin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E38F7CA-00BC-4712-AF5F-B645E2752056}"/>
              </a:ext>
            </a:extLst>
          </p:cNvPr>
          <p:cNvSpPr txBox="1"/>
          <p:nvPr/>
        </p:nvSpPr>
        <p:spPr>
          <a:xfrm>
            <a:off x="499713" y="5249914"/>
            <a:ext cx="125034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8891C8"/>
                </a:solidFill>
                <a:effectLst/>
                <a:uLnTx/>
                <a:uFillTx/>
                <a:latin typeface="+mn-ea"/>
              </a:rPr>
              <a:t>王子安 吴俊成</a:t>
            </a:r>
            <a:endParaRPr lang="zh-CN" altLang="en-US" sz="1500" dirty="0">
              <a:solidFill>
                <a:srgbClr val="8891C8"/>
              </a:solidFill>
              <a:latin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C682C07-0592-4AF4-93DE-D6306F8E9355}"/>
              </a:ext>
            </a:extLst>
          </p:cNvPr>
          <p:cNvCxnSpPr>
            <a:cxnSpLocks/>
          </p:cNvCxnSpPr>
          <p:nvPr/>
        </p:nvCxnSpPr>
        <p:spPr>
          <a:xfrm>
            <a:off x="1846628" y="5100275"/>
            <a:ext cx="0" cy="358775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6920181-50BE-4B79-AB50-B7F2D1845DDD}"/>
              </a:ext>
            </a:extLst>
          </p:cNvPr>
          <p:cNvSpPr txBox="1"/>
          <p:nvPr/>
        </p:nvSpPr>
        <p:spPr>
          <a:xfrm>
            <a:off x="1986272" y="5169835"/>
            <a:ext cx="772647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500" dirty="0">
                <a:solidFill>
                  <a:srgbClr val="8891C8"/>
                </a:solidFill>
              </a:rPr>
              <a:t>2023·3·3</a:t>
            </a:r>
            <a:endParaRPr lang="zh-CN" altLang="en-US" sz="1500" dirty="0">
              <a:solidFill>
                <a:srgbClr val="8891C8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0" y="186701"/>
            <a:ext cx="6045308" cy="620628"/>
            <a:chOff x="203201" y="180750"/>
            <a:chExt cx="6045308" cy="620628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95" b="27810"/>
            <a:stretch>
              <a:fillRect/>
            </a:stretch>
          </p:blipFill>
          <p:spPr>
            <a:xfrm>
              <a:off x="203201" y="267853"/>
              <a:ext cx="1953256" cy="533525"/>
            </a:xfrm>
            <a:prstGeom prst="rect">
              <a:avLst/>
            </a:prstGeom>
          </p:spPr>
        </p:pic>
        <p:cxnSp>
          <p:nvCxnSpPr>
            <p:cNvPr id="19" name="直接连接符 18"/>
            <p:cNvCxnSpPr/>
            <p:nvPr/>
          </p:nvCxnSpPr>
          <p:spPr>
            <a:xfrm>
              <a:off x="2174352" y="180750"/>
              <a:ext cx="0" cy="62062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2174352" y="215494"/>
              <a:ext cx="40741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endParaRPr lang="zh-CN" altLang="en-US" sz="1200" dirty="0">
                <a:solidFill>
                  <a:schemeClr val="accent5">
                    <a:lumMod val="50000"/>
                  </a:schemeClr>
                </a:solidFill>
                <a:latin typeface="Arial Black" panose="020B0A04020102020204" pitchFamily="34" charset="0"/>
                <a:ea typeface="黑体" panose="02010609060101010101" pitchFamily="49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88B8CC6-B548-40CA-93E4-212D0E04D22F}"/>
              </a:ext>
            </a:extLst>
          </p:cNvPr>
          <p:cNvGrpSpPr/>
          <p:nvPr/>
        </p:nvGrpSpPr>
        <p:grpSpPr>
          <a:xfrm rot="637793">
            <a:off x="6717963" y="-2695151"/>
            <a:ext cx="8786687" cy="13156983"/>
            <a:chOff x="14552960" y="-177472"/>
            <a:chExt cx="7029080" cy="10525183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D57EA9D9-5E3A-4570-A0A1-FE4F71280BCC}"/>
                </a:ext>
              </a:extLst>
            </p:cNvPr>
            <p:cNvGrpSpPr/>
            <p:nvPr/>
          </p:nvGrpSpPr>
          <p:grpSpPr>
            <a:xfrm rot="1495231">
              <a:off x="15166450" y="-177472"/>
              <a:ext cx="4878842" cy="4879972"/>
              <a:chOff x="18351500" y="3723568"/>
              <a:chExt cx="4878842" cy="4879972"/>
            </a:xfrm>
          </p:grpSpPr>
          <p:sp>
            <p:nvSpPr>
              <p:cNvPr id="29" name="任意多边形 28">
                <a:extLst>
                  <a:ext uri="{FF2B5EF4-FFF2-40B4-BE49-F238E27FC236}">
                    <a16:creationId xmlns:a16="http://schemas.microsoft.com/office/drawing/2014/main" id="{A1E9E03B-1BC3-4C9A-8A51-7329E00EC1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30" name="任意多边形 29">
                <a:extLst>
                  <a:ext uri="{FF2B5EF4-FFF2-40B4-BE49-F238E27FC236}">
                    <a16:creationId xmlns:a16="http://schemas.microsoft.com/office/drawing/2014/main" id="{245CCFFC-F09A-47D8-8B3B-88EF31E8902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B5AA2E4A-FA11-4014-B207-60C2845236D6}"/>
                </a:ext>
              </a:extLst>
            </p:cNvPr>
            <p:cNvGrpSpPr/>
            <p:nvPr/>
          </p:nvGrpSpPr>
          <p:grpSpPr>
            <a:xfrm rot="12295231">
              <a:off x="14552960" y="3317003"/>
              <a:ext cx="7029080" cy="7030708"/>
              <a:chOff x="18351500" y="3723568"/>
              <a:chExt cx="4878842" cy="4879972"/>
            </a:xfrm>
          </p:grpSpPr>
          <p:sp>
            <p:nvSpPr>
              <p:cNvPr id="27" name="任意多边形 26">
                <a:extLst>
                  <a:ext uri="{FF2B5EF4-FFF2-40B4-BE49-F238E27FC236}">
                    <a16:creationId xmlns:a16="http://schemas.microsoft.com/office/drawing/2014/main" id="{3C6CFD63-5B57-41A7-B662-313039308E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8" name="任意多边形 27">
                <a:extLst>
                  <a:ext uri="{FF2B5EF4-FFF2-40B4-BE49-F238E27FC236}">
                    <a16:creationId xmlns:a16="http://schemas.microsoft.com/office/drawing/2014/main" id="{1B6F08D9-7F96-4802-B7C9-CB4EEC2083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2668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3871253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GB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Final</a:t>
            </a:r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loss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1">
            <a:extLst>
              <a:ext uri="{FF2B5EF4-FFF2-40B4-BE49-F238E27FC236}">
                <a16:creationId xmlns:a16="http://schemas.microsoft.com/office/drawing/2014/main" id="{222C5BCC-8068-AE41-BD41-A0E8CA0AB19C}"/>
              </a:ext>
            </a:extLst>
          </p:cNvPr>
          <p:cNvSpPr/>
          <p:nvPr/>
        </p:nvSpPr>
        <p:spPr>
          <a:xfrm>
            <a:off x="510669" y="1235813"/>
            <a:ext cx="70367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Final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Train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loss</a:t>
            </a:r>
            <a:r>
              <a:rPr lang="en-GB" altLang="zh-CN" dirty="0">
                <a:solidFill>
                  <a:srgbClr val="2A50A1"/>
                </a:solidFill>
              </a:rPr>
              <a:t>	</a:t>
            </a:r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348908-835D-004A-901C-1126244F6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69" y="1883381"/>
            <a:ext cx="76962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606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1">
            <a:extLst>
              <a:ext uri="{FF2B5EF4-FFF2-40B4-BE49-F238E27FC236}">
                <a16:creationId xmlns:a16="http://schemas.microsoft.com/office/drawing/2014/main" id="{222C5BCC-8068-AE41-BD41-A0E8CA0AB19C}"/>
              </a:ext>
            </a:extLst>
          </p:cNvPr>
          <p:cNvSpPr/>
          <p:nvPr/>
        </p:nvSpPr>
        <p:spPr>
          <a:xfrm>
            <a:off x="510669" y="1235813"/>
            <a:ext cx="703671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与其他</a:t>
            </a:r>
            <a:r>
              <a:rPr lang="en-US" altLang="zh-CN" dirty="0">
                <a:solidFill>
                  <a:srgbClr val="2A50A1"/>
                </a:solidFill>
              </a:rPr>
              <a:t>UDA</a:t>
            </a:r>
            <a:r>
              <a:rPr lang="zh-CN" altLang="en-US" dirty="0">
                <a:solidFill>
                  <a:srgbClr val="2A50A1"/>
                </a:solidFill>
              </a:rPr>
              <a:t>方法对比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endParaRPr lang="en-GB" altLang="zh-CN" dirty="0">
              <a:solidFill>
                <a:srgbClr val="2A50A1"/>
              </a:solidFill>
            </a:endParaRPr>
          </a:p>
          <a:p>
            <a:r>
              <a:rPr lang="en-GB" altLang="zh-CN" dirty="0">
                <a:solidFill>
                  <a:srgbClr val="2A50A1"/>
                </a:solidFill>
              </a:rPr>
              <a:t>	</a:t>
            </a:r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7199ED-6073-0449-9AA7-C74CE28E7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982" y="1583308"/>
            <a:ext cx="5919493" cy="510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328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启发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1">
            <a:extLst>
              <a:ext uri="{FF2B5EF4-FFF2-40B4-BE49-F238E27FC236}">
                <a16:creationId xmlns:a16="http://schemas.microsoft.com/office/drawing/2014/main" id="{222C5BCC-8068-AE41-BD41-A0E8CA0AB19C}"/>
              </a:ext>
            </a:extLst>
          </p:cNvPr>
          <p:cNvSpPr/>
          <p:nvPr/>
        </p:nvSpPr>
        <p:spPr>
          <a:xfrm>
            <a:off x="510669" y="1235813"/>
            <a:ext cx="703671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GB" dirty="0">
                <a:solidFill>
                  <a:srgbClr val="2A50A1"/>
                </a:solidFill>
              </a:rPr>
              <a:t>对</a:t>
            </a:r>
            <a:r>
              <a:rPr lang="zh-CN" altLang="en-US" dirty="0">
                <a:solidFill>
                  <a:srgbClr val="2A50A1"/>
                </a:solidFill>
              </a:rPr>
              <a:t>一个</a:t>
            </a:r>
            <a:r>
              <a:rPr lang="en-US" altLang="zh-CN" dirty="0">
                <a:solidFill>
                  <a:srgbClr val="2A50A1"/>
                </a:solidFill>
              </a:rPr>
              <a:t>batch</a:t>
            </a:r>
            <a:r>
              <a:rPr lang="zh-CN" altLang="en-US" dirty="0">
                <a:solidFill>
                  <a:srgbClr val="2A50A1"/>
                </a:solidFill>
              </a:rPr>
              <a:t>的</a:t>
            </a:r>
            <a:r>
              <a:rPr lang="en-US" altLang="zh-CN" dirty="0">
                <a:solidFill>
                  <a:srgbClr val="2A50A1"/>
                </a:solidFill>
              </a:rPr>
              <a:t>feature</a:t>
            </a:r>
            <a:r>
              <a:rPr lang="zh-CN" altLang="en-US" dirty="0">
                <a:solidFill>
                  <a:srgbClr val="2A50A1"/>
                </a:solidFill>
              </a:rPr>
              <a:t>进行</a:t>
            </a:r>
            <a:r>
              <a:rPr lang="en-US" altLang="zh-CN" dirty="0">
                <a:solidFill>
                  <a:srgbClr val="2A50A1"/>
                </a:solidFill>
              </a:rPr>
              <a:t>whitening</a:t>
            </a:r>
            <a:r>
              <a:rPr lang="zh-CN" altLang="en-US" dirty="0">
                <a:solidFill>
                  <a:srgbClr val="2A50A1"/>
                </a:solidFill>
              </a:rPr>
              <a:t>操作，去除同一</a:t>
            </a:r>
            <a:r>
              <a:rPr lang="en-US" altLang="zh-CN" dirty="0">
                <a:solidFill>
                  <a:srgbClr val="2A50A1"/>
                </a:solidFill>
              </a:rPr>
              <a:t>batch</a:t>
            </a:r>
            <a:r>
              <a:rPr lang="zh-CN" altLang="en-US" dirty="0">
                <a:solidFill>
                  <a:srgbClr val="2A50A1"/>
                </a:solidFill>
              </a:rPr>
              <a:t>中</a:t>
            </a:r>
            <a:r>
              <a:rPr lang="en-US" altLang="zh-CN" dirty="0">
                <a:solidFill>
                  <a:srgbClr val="2A50A1"/>
                </a:solidFill>
              </a:rPr>
              <a:t>sample</a:t>
            </a:r>
            <a:r>
              <a:rPr lang="zh-CN" altLang="en-US" dirty="0">
                <a:solidFill>
                  <a:srgbClr val="2A50A1"/>
                </a:solidFill>
              </a:rPr>
              <a:t>之间的相关性，可以应用到我们的实验中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endParaRPr lang="en-GB" altLang="zh-CN" dirty="0">
              <a:solidFill>
                <a:srgbClr val="2A50A1"/>
              </a:solidFill>
            </a:endParaRPr>
          </a:p>
          <a:p>
            <a:r>
              <a:rPr lang="en-GB" altLang="zh-CN" dirty="0">
                <a:solidFill>
                  <a:srgbClr val="2A50A1"/>
                </a:solidFill>
              </a:rPr>
              <a:t>	</a:t>
            </a:r>
            <a:endParaRPr lang="en-US" altLang="zh-CN" dirty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618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45E1B52-8F8A-4B63-B529-AB1C1BCB03C6}"/>
              </a:ext>
            </a:extLst>
          </p:cNvPr>
          <p:cNvSpPr txBox="1"/>
          <p:nvPr/>
        </p:nvSpPr>
        <p:spPr>
          <a:xfrm>
            <a:off x="623455" y="2810792"/>
            <a:ext cx="1123257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800" dirty="0">
                <a:solidFill>
                  <a:schemeClr val="accent1"/>
                </a:solidFill>
              </a:rPr>
              <a:t>Frequency Domain Image Translation: More Photo-realistic, Better Identity-preserving</a:t>
            </a:r>
            <a:endParaRPr lang="zh-CN" altLang="en-US" sz="1800" dirty="0">
              <a:solidFill>
                <a:schemeClr val="accent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F68863-79B0-49A1-B394-CD0B5AB708B5}"/>
              </a:ext>
            </a:extLst>
          </p:cNvPr>
          <p:cNvSpPr txBox="1"/>
          <p:nvPr/>
        </p:nvSpPr>
        <p:spPr>
          <a:xfrm>
            <a:off x="5667998" y="2041451"/>
            <a:ext cx="85600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</a:rPr>
              <a:t>#02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3072084-2D10-4487-B2CA-7A821F0B4E6E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1160573" y="535101"/>
            <a:ext cx="922672" cy="922974"/>
            <a:chOff x="14101" y="4437"/>
            <a:chExt cx="3056" cy="3057"/>
          </a:xfrm>
        </p:grpSpPr>
        <p:sp>
          <p:nvSpPr>
            <p:cNvPr id="33" name="任意多边形 32">
              <a:extLst>
                <a:ext uri="{FF2B5EF4-FFF2-40B4-BE49-F238E27FC236}">
                  <a16:creationId xmlns:a16="http://schemas.microsoft.com/office/drawing/2014/main" id="{89AE7FDD-9CBA-47C3-85AC-B3323825C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4" name="任意多边形 33">
              <a:extLst>
                <a:ext uri="{FF2B5EF4-FFF2-40B4-BE49-F238E27FC236}">
                  <a16:creationId xmlns:a16="http://schemas.microsoft.com/office/drawing/2014/main" id="{CB51DBEC-37D4-42E7-A37C-A2896447A0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57045D3-48C5-42E7-B00A-F5040669D441}"/>
              </a:ext>
            </a:extLst>
          </p:cNvPr>
          <p:cNvGrpSpPr/>
          <p:nvPr/>
        </p:nvGrpSpPr>
        <p:grpSpPr>
          <a:xfrm rot="18900000">
            <a:off x="8197323" y="-3578708"/>
            <a:ext cx="6098786" cy="6100199"/>
            <a:chOff x="18351500" y="3723568"/>
            <a:chExt cx="4878842" cy="4879972"/>
          </a:xfrm>
        </p:grpSpPr>
        <p:sp>
          <p:nvSpPr>
            <p:cNvPr id="30" name="任意多边形 29">
              <a:extLst>
                <a:ext uri="{FF2B5EF4-FFF2-40B4-BE49-F238E27FC236}">
                  <a16:creationId xmlns:a16="http://schemas.microsoft.com/office/drawing/2014/main" id="{DEDE5FB0-E2D1-4200-B5CD-BA79769063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1" name="任意多边形 30">
              <a:extLst>
                <a:ext uri="{FF2B5EF4-FFF2-40B4-BE49-F238E27FC236}">
                  <a16:creationId xmlns:a16="http://schemas.microsoft.com/office/drawing/2014/main" id="{120D96EF-EC61-4557-AFCA-7BB90E4FAB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0" name="任意多边形 39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959649D-4CBB-4BC5-83B5-A6B92862C6B5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774512" y="611369"/>
            <a:ext cx="1291038" cy="1291460"/>
            <a:chOff x="14101" y="4437"/>
            <a:chExt cx="3056" cy="3057"/>
          </a:xfrm>
        </p:grpSpPr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6F4BE891-8F2C-45E1-8A09-14805142F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no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3" name="任意多边形 42">
              <a:extLst>
                <a:ext uri="{FF2B5EF4-FFF2-40B4-BE49-F238E27FC236}">
                  <a16:creationId xmlns:a16="http://schemas.microsoft.com/office/drawing/2014/main" id="{090673BC-8979-4D79-A0B9-689F295AC0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415763" y="5630955"/>
            <a:ext cx="633746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Cai M, Zhang H, Huang H, et al. Frequency domain image translation: More photo-realistic, better identity-preserving[C]//Proceedings of the IEEE/CVF International Conference on Computer Vision. 2021: 13930-13940.</a:t>
            </a:r>
            <a:endParaRPr lang="zh-CN" altLang="en-US" sz="1050" dirty="0">
              <a:solidFill>
                <a:srgbClr val="8891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567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概述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E31450-BA44-7F41-B956-A19A6AE8D787}"/>
              </a:ext>
            </a:extLst>
          </p:cNvPr>
          <p:cNvSpPr/>
          <p:nvPr/>
        </p:nvSpPr>
        <p:spPr>
          <a:xfrm>
            <a:off x="510668" y="1182260"/>
            <a:ext cx="744461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GB" dirty="0">
                <a:solidFill>
                  <a:srgbClr val="2A50A1"/>
                </a:solidFill>
              </a:rPr>
              <a:t>背景</a:t>
            </a:r>
            <a:r>
              <a:rPr lang="zh-CN" altLang="en-US" dirty="0">
                <a:solidFill>
                  <a:srgbClr val="2A50A1"/>
                </a:solidFill>
              </a:rPr>
              <a:t>：</a:t>
            </a: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Image-to-Image Translation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问题</a:t>
            </a: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identity preserving</a:t>
            </a:r>
            <a:r>
              <a:rPr lang="zh-CN" altLang="en-US" dirty="0">
                <a:solidFill>
                  <a:srgbClr val="2A50A1"/>
                </a:solidFill>
              </a:rPr>
              <a:t>：</a:t>
            </a:r>
            <a:r>
              <a:rPr lang="en-US" altLang="zh-CN" dirty="0">
                <a:solidFill>
                  <a:srgbClr val="2A50A1"/>
                </a:solidFill>
              </a:rPr>
              <a:t>synthesized image can over-adapt to the reference domain and lose the original identity characteristic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generation process may lose important fine-grained details, leading to suboptimal visual quality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DA347C-9C99-AF4E-AAED-25F2BF124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164" y="3259790"/>
            <a:ext cx="4449825" cy="353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868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概述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E31450-BA44-7F41-B956-A19A6AE8D787}"/>
              </a:ext>
            </a:extLst>
          </p:cNvPr>
          <p:cNvSpPr/>
          <p:nvPr/>
        </p:nvSpPr>
        <p:spPr>
          <a:xfrm>
            <a:off x="510668" y="1182260"/>
            <a:ext cx="744461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GB" dirty="0">
                <a:solidFill>
                  <a:srgbClr val="2A50A1"/>
                </a:solidFill>
              </a:rPr>
              <a:t>背景</a:t>
            </a:r>
            <a:r>
              <a:rPr lang="zh-CN" altLang="en-US" dirty="0">
                <a:solidFill>
                  <a:srgbClr val="2A50A1"/>
                </a:solidFill>
              </a:rPr>
              <a:t>：</a:t>
            </a: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Image-to-Image Translation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GB" dirty="0">
                <a:solidFill>
                  <a:srgbClr val="2A50A1"/>
                </a:solidFill>
              </a:rPr>
              <a:t>贡献</a:t>
            </a: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FDIT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将图片分为高频和低频成分</a:t>
            </a:r>
            <a:endParaRPr lang="en-US" altLang="zh-CN" dirty="0">
              <a:solidFill>
                <a:srgbClr val="2A50A1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训练中保持频域信息</a:t>
            </a:r>
            <a:endParaRPr lang="en-US" altLang="zh-CN" dirty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250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3677289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US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Framework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FF862A-2743-CC49-95BD-FACD35125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" y="1042314"/>
            <a:ext cx="86360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4644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5610510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US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pixel</a:t>
            </a:r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space</a:t>
            </a:r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中的分解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E31450-BA44-7F41-B956-A19A6AE8D787}"/>
              </a:ext>
            </a:extLst>
          </p:cNvPr>
          <p:cNvSpPr/>
          <p:nvPr/>
        </p:nvSpPr>
        <p:spPr>
          <a:xfrm>
            <a:off x="510668" y="1182260"/>
            <a:ext cx="74446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8113CD-8F40-344F-866F-CD2B266252DA}"/>
              </a:ext>
            </a:extLst>
          </p:cNvPr>
          <p:cNvSpPr txBox="1"/>
          <p:nvPr/>
        </p:nvSpPr>
        <p:spPr>
          <a:xfrm>
            <a:off x="510667" y="1121338"/>
            <a:ext cx="85365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使用高斯滤波分解出图像的低频成分，原图像减去低频成分得到高频成分</a:t>
            </a:r>
            <a:endParaRPr lang="en-GB" altLang="zh-CN" dirty="0">
              <a:solidFill>
                <a:srgbClr val="2A50A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07EF37-B90A-E942-8AD0-4C77F56B2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890" y="1551592"/>
            <a:ext cx="81661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16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5035033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US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pixel</a:t>
            </a:r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space</a:t>
            </a:r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loss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E31450-BA44-7F41-B956-A19A6AE8D787}"/>
              </a:ext>
            </a:extLst>
          </p:cNvPr>
          <p:cNvSpPr/>
          <p:nvPr/>
        </p:nvSpPr>
        <p:spPr>
          <a:xfrm>
            <a:off x="510668" y="1182260"/>
            <a:ext cx="74446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8113CD-8F40-344F-866F-CD2B266252DA}"/>
              </a:ext>
            </a:extLst>
          </p:cNvPr>
          <p:cNvSpPr txBox="1"/>
          <p:nvPr/>
        </p:nvSpPr>
        <p:spPr>
          <a:xfrm>
            <a:off x="510667" y="1121338"/>
            <a:ext cx="853657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Reconstruction Loss in pixel space</a:t>
            </a:r>
            <a:r>
              <a:rPr lang="zh-CN" altLang="en-GB" dirty="0">
                <a:solidFill>
                  <a:srgbClr val="2A50A1"/>
                </a:solidFill>
              </a:rPr>
              <a:t>：</a:t>
            </a:r>
            <a:r>
              <a:rPr lang="en-GB" altLang="zh-CN" dirty="0">
                <a:solidFill>
                  <a:srgbClr val="2A50A1"/>
                </a:solidFill>
              </a:rPr>
              <a:t>minimize distance between x and G(E(x))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Translation matching loss in pixel space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85F6BA-ECEB-524D-B3E8-5AC066D53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67" y="1629579"/>
            <a:ext cx="8077200" cy="1968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312DCFC-425B-874B-8E8C-20A89AC94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152" y="4449871"/>
            <a:ext cx="82677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9122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581088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US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Frequency</a:t>
            </a:r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space</a:t>
            </a:r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loss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E31450-BA44-7F41-B956-A19A6AE8D787}"/>
              </a:ext>
            </a:extLst>
          </p:cNvPr>
          <p:cNvSpPr/>
          <p:nvPr/>
        </p:nvSpPr>
        <p:spPr>
          <a:xfrm>
            <a:off x="510668" y="1182260"/>
            <a:ext cx="74446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8113CD-8F40-344F-866F-CD2B266252DA}"/>
              </a:ext>
            </a:extLst>
          </p:cNvPr>
          <p:cNvSpPr txBox="1"/>
          <p:nvPr/>
        </p:nvSpPr>
        <p:spPr>
          <a:xfrm>
            <a:off x="510667" y="1121338"/>
            <a:ext cx="853657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Reconstruction loss in the Fourier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Translation matching loss in the Fourier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Frequency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mask</a:t>
            </a:r>
            <a:endParaRPr lang="en-GB" altLang="zh-CN" dirty="0">
              <a:solidFill>
                <a:srgbClr val="2A50A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E0EEBF-F01A-4E42-8F7D-E2CA5D09C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039" y="1664188"/>
            <a:ext cx="8039100" cy="838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391E53-3DBF-0B4F-8452-A275EFE7F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667" y="3278551"/>
            <a:ext cx="8255000" cy="723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B7EFA7-2908-8648-8E2B-5749679AF2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39" y="4537658"/>
            <a:ext cx="83439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045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688B8CC6-B548-40CA-93E4-212D0E04D22F}"/>
              </a:ext>
            </a:extLst>
          </p:cNvPr>
          <p:cNvGrpSpPr/>
          <p:nvPr/>
        </p:nvGrpSpPr>
        <p:grpSpPr>
          <a:xfrm rot="637793">
            <a:off x="8099263" y="-1431687"/>
            <a:ext cx="8786687" cy="13156983"/>
            <a:chOff x="14552960" y="-177472"/>
            <a:chExt cx="7029080" cy="1052518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D57EA9D9-5E3A-4570-A0A1-FE4F71280BCC}"/>
                </a:ext>
              </a:extLst>
            </p:cNvPr>
            <p:cNvGrpSpPr/>
            <p:nvPr/>
          </p:nvGrpSpPr>
          <p:grpSpPr>
            <a:xfrm rot="1495231">
              <a:off x="15166450" y="-177472"/>
              <a:ext cx="4878842" cy="4879972"/>
              <a:chOff x="18351500" y="3723568"/>
              <a:chExt cx="4878842" cy="4879972"/>
            </a:xfrm>
          </p:grpSpPr>
          <p:sp>
            <p:nvSpPr>
              <p:cNvPr id="32" name="任意多边形 31">
                <a:extLst>
                  <a:ext uri="{FF2B5EF4-FFF2-40B4-BE49-F238E27FC236}">
                    <a16:creationId xmlns:a16="http://schemas.microsoft.com/office/drawing/2014/main" id="{A1E9E03B-1BC3-4C9A-8A51-7329E00EC1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33" name="任意多边形 32">
                <a:extLst>
                  <a:ext uri="{FF2B5EF4-FFF2-40B4-BE49-F238E27FC236}">
                    <a16:creationId xmlns:a16="http://schemas.microsoft.com/office/drawing/2014/main" id="{245CCFFC-F09A-47D8-8B3B-88EF31E8902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B5AA2E4A-FA11-4014-B207-60C2845236D6}"/>
                </a:ext>
              </a:extLst>
            </p:cNvPr>
            <p:cNvGrpSpPr/>
            <p:nvPr/>
          </p:nvGrpSpPr>
          <p:grpSpPr>
            <a:xfrm rot="12295231">
              <a:off x="14552960" y="3317003"/>
              <a:ext cx="7029080" cy="7030708"/>
              <a:chOff x="18351500" y="3723568"/>
              <a:chExt cx="4878842" cy="4879972"/>
            </a:xfrm>
          </p:grpSpPr>
          <p:sp>
            <p:nvSpPr>
              <p:cNvPr id="30" name="任意多边形 29">
                <a:extLst>
                  <a:ext uri="{FF2B5EF4-FFF2-40B4-BE49-F238E27FC236}">
                    <a16:creationId xmlns:a16="http://schemas.microsoft.com/office/drawing/2014/main" id="{3C6CFD63-5B57-41A7-B662-313039308E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31" name="任意多边形 30">
                <a:extLst>
                  <a:ext uri="{FF2B5EF4-FFF2-40B4-BE49-F238E27FC236}">
                    <a16:creationId xmlns:a16="http://schemas.microsoft.com/office/drawing/2014/main" id="{1B6F08D9-7F96-4802-B7C9-CB4EEC2083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9DFB6750-B4E8-42BD-93E8-AF90F8BF68F5}"/>
              </a:ext>
            </a:extLst>
          </p:cNvPr>
          <p:cNvSpPr txBox="1"/>
          <p:nvPr/>
        </p:nvSpPr>
        <p:spPr>
          <a:xfrm>
            <a:off x="3968848" y="1888400"/>
            <a:ext cx="604655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Unsupervised Domain Adaptation using Feature-Whitening and Consensus Loss</a:t>
            </a:r>
            <a:endParaRPr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62D46145-B2B0-4316-8ABB-6A70F0AED189}"/>
              </a:ext>
            </a:extLst>
          </p:cNvPr>
          <p:cNvSpPr txBox="1"/>
          <p:nvPr/>
        </p:nvSpPr>
        <p:spPr>
          <a:xfrm>
            <a:off x="4059891" y="2985898"/>
            <a:ext cx="5545203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1"/>
                </a:solidFill>
              </a:rPr>
              <a:t>Frequency Domain Image Translation: More Photo-realistic, Better Identity-preserving</a:t>
            </a:r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EA020CA-298C-413A-9EF7-ACCE5924451F}"/>
              </a:ext>
            </a:extLst>
          </p:cNvPr>
          <p:cNvSpPr txBox="1"/>
          <p:nvPr/>
        </p:nvSpPr>
        <p:spPr>
          <a:xfrm>
            <a:off x="4871631" y="4083413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CDC4B2FB-BB76-41C8-965E-0654ED86E1AA}"/>
              </a:ext>
            </a:extLst>
          </p:cNvPr>
          <p:cNvSpPr txBox="1"/>
          <p:nvPr/>
        </p:nvSpPr>
        <p:spPr>
          <a:xfrm>
            <a:off x="3195659" y="182524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accent1"/>
                </a:solidFill>
              </a:rPr>
              <a:t>#01</a:t>
            </a:r>
            <a:endParaRPr lang="zh-CN" altLang="en-US" sz="3500" dirty="0">
              <a:solidFill>
                <a:schemeClr val="accent1"/>
              </a:solidFill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4BA16557-8577-4ADF-9D8C-9A5C0CBEAE4C}"/>
              </a:ext>
            </a:extLst>
          </p:cNvPr>
          <p:cNvSpPr txBox="1"/>
          <p:nvPr/>
        </p:nvSpPr>
        <p:spPr>
          <a:xfrm>
            <a:off x="3195659" y="2954328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accent1"/>
                </a:solidFill>
              </a:rPr>
              <a:t>#02</a:t>
            </a:r>
            <a:endParaRPr lang="zh-CN" altLang="en-US" sz="3500" dirty="0">
              <a:solidFill>
                <a:schemeClr val="accent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A178E5B-74EB-4472-9261-43D09FBB4F2E}"/>
              </a:ext>
            </a:extLst>
          </p:cNvPr>
          <p:cNvSpPr txBox="1"/>
          <p:nvPr/>
        </p:nvSpPr>
        <p:spPr>
          <a:xfrm>
            <a:off x="652513" y="1325362"/>
            <a:ext cx="1288814" cy="7694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5000" b="1" dirty="0">
                <a:solidFill>
                  <a:schemeClr val="bg2">
                    <a:lumMod val="25000"/>
                  </a:schemeClr>
                </a:solidFill>
              </a:rPr>
              <a:t>目录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6B7EEC8-D0FE-4CE4-8A07-1E4B690DFD28}"/>
              </a:ext>
            </a:extLst>
          </p:cNvPr>
          <p:cNvSpPr txBox="1"/>
          <p:nvPr/>
        </p:nvSpPr>
        <p:spPr>
          <a:xfrm>
            <a:off x="735264" y="1025913"/>
            <a:ext cx="158537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2000" b="1" dirty="0">
                <a:solidFill>
                  <a:schemeClr val="bg2">
                    <a:lumMod val="25000"/>
                  </a:schemeClr>
                </a:solidFill>
              </a:rPr>
              <a:t>CONTENTES</a:t>
            </a:r>
            <a:endParaRPr lang="zh-CN" altLang="en-US" sz="2000" b="1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A7B4CD1D-6AD6-4688-8633-DC339240DC4F}"/>
              </a:ext>
            </a:extLst>
          </p:cNvPr>
          <p:cNvCxnSpPr/>
          <p:nvPr/>
        </p:nvCxnSpPr>
        <p:spPr>
          <a:xfrm>
            <a:off x="2857189" y="1025913"/>
            <a:ext cx="0" cy="4562087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82">
            <a:extLst>
              <a:ext uri="{FF2B5EF4-FFF2-40B4-BE49-F238E27FC236}">
                <a16:creationId xmlns:a16="http://schemas.microsoft.com/office/drawing/2014/main" id="{ECEB4AC7-B45F-B941-A9BC-032EE99BD5BC}"/>
              </a:ext>
            </a:extLst>
          </p:cNvPr>
          <p:cNvSpPr txBox="1"/>
          <p:nvPr/>
        </p:nvSpPr>
        <p:spPr>
          <a:xfrm>
            <a:off x="3171219" y="4121885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accent1"/>
                </a:solidFill>
              </a:rPr>
              <a:t>#03</a:t>
            </a:r>
            <a:endParaRPr lang="zh-CN" altLang="en-US" sz="3500" dirty="0">
              <a:solidFill>
                <a:schemeClr val="accent1"/>
              </a:solidFill>
            </a:endParaRPr>
          </a:p>
        </p:txBody>
      </p:sp>
      <p:sp>
        <p:nvSpPr>
          <p:cNvPr id="24" name="文本框 67">
            <a:extLst>
              <a:ext uri="{FF2B5EF4-FFF2-40B4-BE49-F238E27FC236}">
                <a16:creationId xmlns:a16="http://schemas.microsoft.com/office/drawing/2014/main" id="{FA1E0C89-C7F9-9F44-9ECB-B34CCCF459CE}"/>
              </a:ext>
            </a:extLst>
          </p:cNvPr>
          <p:cNvSpPr txBox="1"/>
          <p:nvPr/>
        </p:nvSpPr>
        <p:spPr>
          <a:xfrm>
            <a:off x="4059891" y="4150955"/>
            <a:ext cx="554520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1"/>
                </a:solidFill>
              </a:rPr>
              <a:t>Experiment</a:t>
            </a:r>
            <a:endParaRPr lang="zh-CN" alt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8012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4453142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GB" altLang="zh-CN" sz="3000" b="1" dirty="0" err="1">
                <a:solidFill>
                  <a:schemeClr val="accent1"/>
                </a:solidFill>
                <a:latin typeface="+mj-ea"/>
                <a:ea typeface="+mj-ea"/>
              </a:rPr>
              <a:t>Overroll</a:t>
            </a:r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loss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E31450-BA44-7F41-B956-A19A6AE8D787}"/>
              </a:ext>
            </a:extLst>
          </p:cNvPr>
          <p:cNvSpPr/>
          <p:nvPr/>
        </p:nvSpPr>
        <p:spPr>
          <a:xfrm>
            <a:off x="510668" y="1182260"/>
            <a:ext cx="74446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8113CD-8F40-344F-866F-CD2B266252DA}"/>
              </a:ext>
            </a:extLst>
          </p:cNvPr>
          <p:cNvSpPr txBox="1"/>
          <p:nvPr/>
        </p:nvSpPr>
        <p:spPr>
          <a:xfrm>
            <a:off x="510667" y="1121338"/>
            <a:ext cx="85365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Reconstruction loss in the Fourier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endParaRPr lang="en-GB" altLang="zh-CN" dirty="0">
              <a:solidFill>
                <a:srgbClr val="2A50A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E96538-3B34-9F40-9DF4-53269B6F5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66" y="1665039"/>
            <a:ext cx="85344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211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GB" sz="3000" b="1" dirty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E31450-BA44-7F41-B956-A19A6AE8D787}"/>
              </a:ext>
            </a:extLst>
          </p:cNvPr>
          <p:cNvSpPr/>
          <p:nvPr/>
        </p:nvSpPr>
        <p:spPr>
          <a:xfrm>
            <a:off x="510668" y="1182260"/>
            <a:ext cx="74446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8113CD-8F40-344F-866F-CD2B266252DA}"/>
              </a:ext>
            </a:extLst>
          </p:cNvPr>
          <p:cNvSpPr txBox="1"/>
          <p:nvPr/>
        </p:nvSpPr>
        <p:spPr>
          <a:xfrm>
            <a:off x="510667" y="1121338"/>
            <a:ext cx="85365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GB" dirty="0">
                <a:solidFill>
                  <a:srgbClr val="2A50A1"/>
                </a:solidFill>
              </a:rPr>
              <a:t>定</a:t>
            </a:r>
            <a:r>
              <a:rPr lang="zh-CN" altLang="en-US" dirty="0">
                <a:solidFill>
                  <a:srgbClr val="2A50A1"/>
                </a:solidFill>
              </a:rPr>
              <a:t>性实验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endParaRPr lang="en-GB" altLang="zh-CN" dirty="0">
              <a:solidFill>
                <a:srgbClr val="2A50A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9CE1F1-5138-0545-B1AF-8293A0AB6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08" y="1545575"/>
            <a:ext cx="7368072" cy="5086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5990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GB" sz="3000" b="1" dirty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E31450-BA44-7F41-B956-A19A6AE8D787}"/>
              </a:ext>
            </a:extLst>
          </p:cNvPr>
          <p:cNvSpPr/>
          <p:nvPr/>
        </p:nvSpPr>
        <p:spPr>
          <a:xfrm>
            <a:off x="510668" y="1182260"/>
            <a:ext cx="74446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8113CD-8F40-344F-866F-CD2B266252DA}"/>
              </a:ext>
            </a:extLst>
          </p:cNvPr>
          <p:cNvSpPr txBox="1"/>
          <p:nvPr/>
        </p:nvSpPr>
        <p:spPr>
          <a:xfrm>
            <a:off x="510667" y="1121338"/>
            <a:ext cx="85365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Compare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with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GAN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based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method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endParaRPr lang="en-GB" altLang="zh-CN" dirty="0">
              <a:solidFill>
                <a:srgbClr val="2A50A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284CF9-3BAC-084C-BA53-8EBF2CDE7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17" y="1554146"/>
            <a:ext cx="8763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339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启发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E31450-BA44-7F41-B956-A19A6AE8D787}"/>
              </a:ext>
            </a:extLst>
          </p:cNvPr>
          <p:cNvSpPr/>
          <p:nvPr/>
        </p:nvSpPr>
        <p:spPr>
          <a:xfrm>
            <a:off x="510668" y="1182260"/>
            <a:ext cx="74446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8113CD-8F40-344F-866F-CD2B266252DA}"/>
              </a:ext>
            </a:extLst>
          </p:cNvPr>
          <p:cNvSpPr txBox="1"/>
          <p:nvPr/>
        </p:nvSpPr>
        <p:spPr>
          <a:xfrm>
            <a:off x="510667" y="1121338"/>
            <a:ext cx="85365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之前的实验只考虑了时域以及对时域的分解，接下来可以考虑添加频域的约束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频域与时域是否需要区别对待？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高频与低频成分是否需要区别对待？</a:t>
            </a:r>
            <a:endParaRPr lang="en-GB" altLang="zh-CN" dirty="0">
              <a:solidFill>
                <a:srgbClr val="2A50A1"/>
              </a:solidFill>
            </a:endParaRPr>
          </a:p>
          <a:p>
            <a:endParaRPr lang="en-GB" altLang="zh-CN" dirty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2079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45E1B52-8F8A-4B63-B529-AB1C1BCB03C6}"/>
              </a:ext>
            </a:extLst>
          </p:cNvPr>
          <p:cNvSpPr txBox="1"/>
          <p:nvPr/>
        </p:nvSpPr>
        <p:spPr>
          <a:xfrm>
            <a:off x="623455" y="2810792"/>
            <a:ext cx="1123257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3600" dirty="0">
                <a:solidFill>
                  <a:srgbClr val="2A50A1"/>
                </a:solidFill>
              </a:rPr>
              <a:t>Experiment</a:t>
            </a:r>
            <a:endParaRPr lang="en-US" altLang="zh-CN" sz="3600" dirty="0">
              <a:solidFill>
                <a:srgbClr val="2A50A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F68863-79B0-49A1-B394-CD0B5AB708B5}"/>
              </a:ext>
            </a:extLst>
          </p:cNvPr>
          <p:cNvSpPr txBox="1"/>
          <p:nvPr/>
        </p:nvSpPr>
        <p:spPr>
          <a:xfrm>
            <a:off x="5667998" y="2041451"/>
            <a:ext cx="85600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</a:rPr>
              <a:t>#03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3072084-2D10-4487-B2CA-7A821F0B4E6E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1160573" y="535101"/>
            <a:ext cx="922672" cy="922974"/>
            <a:chOff x="14101" y="4437"/>
            <a:chExt cx="3056" cy="3057"/>
          </a:xfrm>
        </p:grpSpPr>
        <p:sp>
          <p:nvSpPr>
            <p:cNvPr id="33" name="任意多边形 32">
              <a:extLst>
                <a:ext uri="{FF2B5EF4-FFF2-40B4-BE49-F238E27FC236}">
                  <a16:creationId xmlns:a16="http://schemas.microsoft.com/office/drawing/2014/main" id="{89AE7FDD-9CBA-47C3-85AC-B3323825C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4" name="任意多边形 33">
              <a:extLst>
                <a:ext uri="{FF2B5EF4-FFF2-40B4-BE49-F238E27FC236}">
                  <a16:creationId xmlns:a16="http://schemas.microsoft.com/office/drawing/2014/main" id="{CB51DBEC-37D4-42E7-A37C-A2896447A0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57045D3-48C5-42E7-B00A-F5040669D441}"/>
              </a:ext>
            </a:extLst>
          </p:cNvPr>
          <p:cNvGrpSpPr/>
          <p:nvPr/>
        </p:nvGrpSpPr>
        <p:grpSpPr>
          <a:xfrm rot="18900000">
            <a:off x="8197323" y="-3578708"/>
            <a:ext cx="6098786" cy="6100199"/>
            <a:chOff x="18351500" y="3723568"/>
            <a:chExt cx="4878842" cy="4879972"/>
          </a:xfrm>
        </p:grpSpPr>
        <p:sp>
          <p:nvSpPr>
            <p:cNvPr id="30" name="任意多边形 29">
              <a:extLst>
                <a:ext uri="{FF2B5EF4-FFF2-40B4-BE49-F238E27FC236}">
                  <a16:creationId xmlns:a16="http://schemas.microsoft.com/office/drawing/2014/main" id="{DEDE5FB0-E2D1-4200-B5CD-BA79769063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1" name="任意多边形 30">
              <a:extLst>
                <a:ext uri="{FF2B5EF4-FFF2-40B4-BE49-F238E27FC236}">
                  <a16:creationId xmlns:a16="http://schemas.microsoft.com/office/drawing/2014/main" id="{120D96EF-EC61-4557-AFCA-7BB90E4FAB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0" name="任意多边形 39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959649D-4CBB-4BC5-83B5-A6B92862C6B5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774512" y="611369"/>
            <a:ext cx="1291038" cy="1291460"/>
            <a:chOff x="14101" y="4437"/>
            <a:chExt cx="3056" cy="3057"/>
          </a:xfrm>
        </p:grpSpPr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6F4BE891-8F2C-45E1-8A09-14805142F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no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3" name="任意多边形 42">
              <a:extLst>
                <a:ext uri="{FF2B5EF4-FFF2-40B4-BE49-F238E27FC236}">
                  <a16:creationId xmlns:a16="http://schemas.microsoft.com/office/drawing/2014/main" id="{090673BC-8979-4D79-A0B9-689F295AC0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74655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3">
            <a:extLst>
              <a:ext uri="{FF2B5EF4-FFF2-40B4-BE49-F238E27FC236}">
                <a16:creationId xmlns:a16="http://schemas.microsoft.com/office/drawing/2014/main" id="{AD3116B2-27F8-BC44-81C3-D79FF7FD4D2A}"/>
              </a:ext>
            </a:extLst>
          </p:cNvPr>
          <p:cNvSpPr txBox="1"/>
          <p:nvPr/>
        </p:nvSpPr>
        <p:spPr>
          <a:xfrm>
            <a:off x="546676" y="473549"/>
            <a:ext cx="1123257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altLang="zh-CN" sz="3600" dirty="0">
                <a:solidFill>
                  <a:srgbClr val="2A50A1"/>
                </a:solidFill>
              </a:rPr>
              <a:t>framework</a:t>
            </a:r>
            <a:endParaRPr lang="en-US" altLang="zh-CN" sz="3600" dirty="0">
              <a:solidFill>
                <a:srgbClr val="2A50A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1BCCA9-FD7B-D541-A5D2-36A6CD691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76" y="1404258"/>
            <a:ext cx="661177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681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782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45E1B52-8F8A-4B63-B529-AB1C1BCB03C6}"/>
              </a:ext>
            </a:extLst>
          </p:cNvPr>
          <p:cNvSpPr txBox="1"/>
          <p:nvPr/>
        </p:nvSpPr>
        <p:spPr>
          <a:xfrm>
            <a:off x="623455" y="2810792"/>
            <a:ext cx="1123257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1"/>
                </a:solidFill>
              </a:rPr>
              <a:t>Unsupervised Domain Adaptation using Feature-Whitening and Consensus Loss</a:t>
            </a:r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F68863-79B0-49A1-B394-CD0B5AB708B5}"/>
              </a:ext>
            </a:extLst>
          </p:cNvPr>
          <p:cNvSpPr txBox="1"/>
          <p:nvPr/>
        </p:nvSpPr>
        <p:spPr>
          <a:xfrm>
            <a:off x="5720898" y="2041451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</a:rPr>
              <a:t>#01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3072084-2D10-4487-B2CA-7A821F0B4E6E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1160573" y="535101"/>
            <a:ext cx="922672" cy="922974"/>
            <a:chOff x="14101" y="4437"/>
            <a:chExt cx="3056" cy="3057"/>
          </a:xfrm>
        </p:grpSpPr>
        <p:sp>
          <p:nvSpPr>
            <p:cNvPr id="33" name="任意多边形 32">
              <a:extLst>
                <a:ext uri="{FF2B5EF4-FFF2-40B4-BE49-F238E27FC236}">
                  <a16:creationId xmlns:a16="http://schemas.microsoft.com/office/drawing/2014/main" id="{89AE7FDD-9CBA-47C3-85AC-B3323825C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4" name="任意多边形 33">
              <a:extLst>
                <a:ext uri="{FF2B5EF4-FFF2-40B4-BE49-F238E27FC236}">
                  <a16:creationId xmlns:a16="http://schemas.microsoft.com/office/drawing/2014/main" id="{CB51DBEC-37D4-42E7-A37C-A2896447A0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57045D3-48C5-42E7-B00A-F5040669D441}"/>
              </a:ext>
            </a:extLst>
          </p:cNvPr>
          <p:cNvGrpSpPr/>
          <p:nvPr/>
        </p:nvGrpSpPr>
        <p:grpSpPr>
          <a:xfrm rot="18900000">
            <a:off x="8197323" y="-3578708"/>
            <a:ext cx="6098786" cy="6100199"/>
            <a:chOff x="18351500" y="3723568"/>
            <a:chExt cx="4878842" cy="4879972"/>
          </a:xfrm>
        </p:grpSpPr>
        <p:sp>
          <p:nvSpPr>
            <p:cNvPr id="30" name="任意多边形 29">
              <a:extLst>
                <a:ext uri="{FF2B5EF4-FFF2-40B4-BE49-F238E27FC236}">
                  <a16:creationId xmlns:a16="http://schemas.microsoft.com/office/drawing/2014/main" id="{DEDE5FB0-E2D1-4200-B5CD-BA79769063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1" name="任意多边形 30">
              <a:extLst>
                <a:ext uri="{FF2B5EF4-FFF2-40B4-BE49-F238E27FC236}">
                  <a16:creationId xmlns:a16="http://schemas.microsoft.com/office/drawing/2014/main" id="{120D96EF-EC61-4557-AFCA-7BB90E4FAB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0" name="任意多边形 39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959649D-4CBB-4BC5-83B5-A6B92862C6B5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774512" y="611369"/>
            <a:ext cx="1291038" cy="1291460"/>
            <a:chOff x="14101" y="4437"/>
            <a:chExt cx="3056" cy="3057"/>
          </a:xfrm>
        </p:grpSpPr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6F4BE891-8F2C-45E1-8A09-14805142F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no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3" name="任意多边形 42">
              <a:extLst>
                <a:ext uri="{FF2B5EF4-FFF2-40B4-BE49-F238E27FC236}">
                  <a16:creationId xmlns:a16="http://schemas.microsoft.com/office/drawing/2014/main" id="{090673BC-8979-4D79-A0B9-689F295AC0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415763" y="5630955"/>
            <a:ext cx="633746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Roy S, </a:t>
            </a:r>
            <a:r>
              <a:rPr lang="en-GB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Siarohin</a:t>
            </a:r>
            <a:r>
              <a:rPr lang="en-GB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A, </a:t>
            </a:r>
            <a:r>
              <a:rPr lang="en-GB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Sangineto</a:t>
            </a:r>
            <a:r>
              <a:rPr lang="en-GB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E, et al. Unsupervised domain adaptation using feature-whitening and consensus loss[C]//Proceedings of the IEEE/CVF Conference on Computer Vision and Pattern Recognition. 2019: 9471-9480.</a:t>
            </a:r>
            <a:endParaRPr lang="zh-CN" altLang="en-US" sz="1050" dirty="0">
              <a:solidFill>
                <a:srgbClr val="8891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479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概述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5" y="1798359"/>
            <a:ext cx="703671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背景</a:t>
            </a: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domain shift</a:t>
            </a:r>
            <a:r>
              <a:rPr lang="zh-CN" altLang="en-GB" dirty="0">
                <a:solidFill>
                  <a:srgbClr val="2A50A1"/>
                </a:solidFill>
              </a:rPr>
              <a:t>：</a:t>
            </a:r>
            <a:r>
              <a:rPr lang="en-GB" altLang="zh-CN" dirty="0">
                <a:solidFill>
                  <a:srgbClr val="2A50A1"/>
                </a:solidFill>
              </a:rPr>
              <a:t>predictors trained on a dataset do not perform well when applied to novel domains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Unsupervised Domain Adaption methods</a:t>
            </a:r>
            <a:r>
              <a:rPr lang="zh-CN" altLang="en-GB" dirty="0">
                <a:solidFill>
                  <a:srgbClr val="2A50A1"/>
                </a:solidFill>
              </a:rPr>
              <a:t>（</a:t>
            </a:r>
            <a:r>
              <a:rPr lang="en-GB" altLang="zh-CN" dirty="0">
                <a:solidFill>
                  <a:srgbClr val="2A50A1"/>
                </a:solidFill>
              </a:rPr>
              <a:t>UDA</a:t>
            </a:r>
            <a:r>
              <a:rPr lang="zh-CN" altLang="en-GB" dirty="0">
                <a:solidFill>
                  <a:srgbClr val="2A50A1"/>
                </a:solidFill>
              </a:rPr>
              <a:t>）：</a:t>
            </a:r>
            <a:r>
              <a:rPr lang="zh-CN" altLang="en-US" dirty="0">
                <a:solidFill>
                  <a:srgbClr val="2A50A1"/>
                </a:solidFill>
              </a:rPr>
              <a:t>通过对</a:t>
            </a:r>
            <a:r>
              <a:rPr lang="en-GB" altLang="zh-CN" dirty="0">
                <a:solidFill>
                  <a:srgbClr val="2A50A1"/>
                </a:solidFill>
              </a:rPr>
              <a:t>source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domain</a:t>
            </a:r>
            <a:r>
              <a:rPr lang="zh-CN" altLang="en-US" dirty="0">
                <a:solidFill>
                  <a:srgbClr val="2A50A1"/>
                </a:solidFill>
              </a:rPr>
              <a:t>和</a:t>
            </a:r>
            <a:r>
              <a:rPr lang="en-GB" altLang="zh-CN" dirty="0">
                <a:solidFill>
                  <a:srgbClr val="2A50A1"/>
                </a:solidFill>
              </a:rPr>
              <a:t>target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domain</a:t>
            </a:r>
            <a:r>
              <a:rPr lang="zh-CN" altLang="en-US" dirty="0">
                <a:solidFill>
                  <a:srgbClr val="2A50A1"/>
                </a:solidFill>
              </a:rPr>
              <a:t>的边缘分布进行对齐，来解决</a:t>
            </a: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问题</a:t>
            </a: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传统方法只采用网络最后一层的</a:t>
            </a:r>
            <a:r>
              <a:rPr lang="en-US" altLang="zh-CN" dirty="0">
                <a:solidFill>
                  <a:srgbClr val="2A50A1"/>
                </a:solidFill>
              </a:rPr>
              <a:t>feature</a:t>
            </a:r>
            <a:r>
              <a:rPr lang="zh-CN" altLang="en-US" dirty="0">
                <a:solidFill>
                  <a:srgbClr val="2A50A1"/>
                </a:solidFill>
              </a:rPr>
              <a:t>进行</a:t>
            </a:r>
            <a:r>
              <a:rPr lang="en-US" altLang="zh-CN" dirty="0">
                <a:solidFill>
                  <a:srgbClr val="2A50A1"/>
                </a:solidFill>
              </a:rPr>
              <a:t>BN</a:t>
            </a:r>
            <a:r>
              <a:rPr lang="zh-CN" altLang="en-US" dirty="0">
                <a:solidFill>
                  <a:srgbClr val="2A50A1"/>
                </a:solidFill>
              </a:rPr>
              <a:t>操作，效果不够理想</a:t>
            </a: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A2917F9-AAAC-3743-A969-14E220501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378" y="3516936"/>
            <a:ext cx="5442591" cy="132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54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概述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5" y="1798359"/>
            <a:ext cx="703671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贡献</a:t>
            </a: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Domain specific Whitening Transformation</a:t>
            </a:r>
            <a:r>
              <a:rPr lang="zh-CN" altLang="en-GB" dirty="0">
                <a:solidFill>
                  <a:srgbClr val="2A50A1"/>
                </a:solidFill>
              </a:rPr>
              <a:t>（</a:t>
            </a:r>
            <a:r>
              <a:rPr lang="en-GB" altLang="zh-CN" dirty="0">
                <a:solidFill>
                  <a:srgbClr val="2A50A1"/>
                </a:solidFill>
              </a:rPr>
              <a:t>DWT</a:t>
            </a:r>
            <a:r>
              <a:rPr lang="zh-CN" altLang="en-GB" dirty="0">
                <a:solidFill>
                  <a:srgbClr val="2A50A1"/>
                </a:solidFill>
              </a:rPr>
              <a:t>）</a:t>
            </a:r>
            <a:r>
              <a:rPr lang="zh-CN" altLang="en-US" dirty="0">
                <a:solidFill>
                  <a:srgbClr val="2A50A1"/>
                </a:solidFill>
              </a:rPr>
              <a:t>：计算中间层</a:t>
            </a:r>
            <a:r>
              <a:rPr lang="en-GB" altLang="zh-CN" dirty="0">
                <a:solidFill>
                  <a:srgbClr val="2A50A1"/>
                </a:solidFill>
              </a:rPr>
              <a:t>feature</a:t>
            </a:r>
            <a:r>
              <a:rPr lang="zh-CN" altLang="en-US" dirty="0">
                <a:solidFill>
                  <a:srgbClr val="2A50A1"/>
                </a:solidFill>
              </a:rPr>
              <a:t>的协方差矩阵，这些中间层的作用是对数据进行白化（</a:t>
            </a:r>
            <a:r>
              <a:rPr lang="en-GB" altLang="zh-CN" dirty="0">
                <a:solidFill>
                  <a:srgbClr val="2A50A1"/>
                </a:solidFill>
              </a:rPr>
              <a:t>whitening</a:t>
            </a:r>
            <a:r>
              <a:rPr lang="zh-CN" altLang="en-GB" dirty="0">
                <a:solidFill>
                  <a:srgbClr val="2A50A1"/>
                </a:solidFill>
              </a:rPr>
              <a:t>）</a:t>
            </a: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Min-Entropy Consensus loss</a:t>
            </a:r>
            <a:r>
              <a:rPr lang="zh-CN" altLang="en-GB" dirty="0">
                <a:solidFill>
                  <a:srgbClr val="2A50A1"/>
                </a:solidFill>
              </a:rPr>
              <a:t>（</a:t>
            </a:r>
            <a:r>
              <a:rPr lang="en-GB" altLang="zh-CN" dirty="0">
                <a:solidFill>
                  <a:srgbClr val="2A50A1"/>
                </a:solidFill>
              </a:rPr>
              <a:t>MEC loss</a:t>
            </a:r>
            <a:r>
              <a:rPr lang="zh-CN" altLang="en-GB" dirty="0">
                <a:solidFill>
                  <a:srgbClr val="2A50A1"/>
                </a:solidFill>
              </a:rPr>
              <a:t>）：</a:t>
            </a:r>
            <a:r>
              <a:rPr lang="zh-CN" altLang="en-US" dirty="0">
                <a:solidFill>
                  <a:srgbClr val="2A50A1"/>
                </a:solidFill>
              </a:rPr>
              <a:t>对同一个</a:t>
            </a:r>
            <a:r>
              <a:rPr lang="en-GB" altLang="zh-CN" dirty="0">
                <a:solidFill>
                  <a:srgbClr val="2A50A1"/>
                </a:solidFill>
              </a:rPr>
              <a:t>sample</a:t>
            </a:r>
            <a:r>
              <a:rPr lang="zh-CN" altLang="en-US" dirty="0">
                <a:solidFill>
                  <a:srgbClr val="2A50A1"/>
                </a:solidFill>
              </a:rPr>
              <a:t>进行两种不同的扰动，计算这两种扰动版本的交叉熵或者平均欧氏距离</a:t>
            </a: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081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3677289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GB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Framework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2A77BC2-E901-824A-AF79-CFDD3B68A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69" y="1157901"/>
            <a:ext cx="87376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07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2513509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GB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DWT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1">
            <a:extLst>
              <a:ext uri="{FF2B5EF4-FFF2-40B4-BE49-F238E27FC236}">
                <a16:creationId xmlns:a16="http://schemas.microsoft.com/office/drawing/2014/main" id="{222C5BCC-8068-AE41-BD41-A0E8CA0AB19C}"/>
              </a:ext>
            </a:extLst>
          </p:cNvPr>
          <p:cNvSpPr/>
          <p:nvPr/>
        </p:nvSpPr>
        <p:spPr>
          <a:xfrm>
            <a:off x="510669" y="1235813"/>
            <a:ext cx="703671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使用</a:t>
            </a:r>
            <a:r>
              <a:rPr lang="en-US" altLang="zh-CN" dirty="0">
                <a:solidFill>
                  <a:srgbClr val="2A50A1"/>
                </a:solidFill>
              </a:rPr>
              <a:t>BW</a:t>
            </a:r>
            <a:r>
              <a:rPr lang="zh-CN" altLang="en-US" dirty="0">
                <a:solidFill>
                  <a:srgbClr val="2A50A1"/>
                </a:solidFill>
              </a:rPr>
              <a:t>（</a:t>
            </a:r>
            <a:r>
              <a:rPr lang="en-US" altLang="zh-CN" dirty="0">
                <a:solidFill>
                  <a:srgbClr val="2A50A1"/>
                </a:solidFill>
              </a:rPr>
              <a:t>Batch Whitening</a:t>
            </a:r>
            <a:r>
              <a:rPr lang="zh-CN" altLang="en-US" dirty="0">
                <a:solidFill>
                  <a:srgbClr val="2A50A1"/>
                </a:solidFill>
              </a:rPr>
              <a:t>）替代</a:t>
            </a:r>
            <a:r>
              <a:rPr lang="en-US" altLang="zh-CN" dirty="0">
                <a:solidFill>
                  <a:srgbClr val="2A50A1"/>
                </a:solidFill>
              </a:rPr>
              <a:t>BN</a:t>
            </a:r>
            <a:r>
              <a:rPr lang="zh-CN" altLang="en-US" dirty="0">
                <a:solidFill>
                  <a:srgbClr val="2A50A1"/>
                </a:solidFill>
              </a:rPr>
              <a:t>（</a:t>
            </a:r>
            <a:r>
              <a:rPr lang="en-US" altLang="zh-CN" dirty="0">
                <a:solidFill>
                  <a:srgbClr val="2A50A1"/>
                </a:solidFill>
              </a:rPr>
              <a:t>Batch Normalization</a:t>
            </a:r>
            <a:r>
              <a:rPr lang="zh-CN" altLang="en-US" dirty="0">
                <a:solidFill>
                  <a:srgbClr val="2A50A1"/>
                </a:solidFill>
              </a:rPr>
              <a:t>），先白化，再对不同</a:t>
            </a:r>
            <a:r>
              <a:rPr lang="en-US" altLang="zh-CN" dirty="0">
                <a:solidFill>
                  <a:srgbClr val="2A50A1"/>
                </a:solidFill>
              </a:rPr>
              <a:t>domain</a:t>
            </a:r>
            <a:r>
              <a:rPr lang="zh-CN" altLang="en-US" dirty="0">
                <a:solidFill>
                  <a:srgbClr val="2A50A1"/>
                </a:solidFill>
              </a:rPr>
              <a:t>进行对齐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GB" dirty="0">
                <a:solidFill>
                  <a:srgbClr val="2A50A1"/>
                </a:solidFill>
              </a:rPr>
              <a:t>使用</a:t>
            </a:r>
            <a:r>
              <a:rPr lang="en-US" altLang="zh-CN" dirty="0">
                <a:solidFill>
                  <a:srgbClr val="2A50A1"/>
                </a:solidFill>
              </a:rPr>
              <a:t>shift</a:t>
            </a:r>
            <a:r>
              <a:rPr lang="zh-CN" altLang="en-US" dirty="0">
                <a:solidFill>
                  <a:srgbClr val="2A50A1"/>
                </a:solidFill>
              </a:rPr>
              <a:t>与</a:t>
            </a:r>
            <a:r>
              <a:rPr lang="en-US" altLang="zh-CN" dirty="0">
                <a:solidFill>
                  <a:srgbClr val="2A50A1"/>
                </a:solidFill>
              </a:rPr>
              <a:t>scaling</a:t>
            </a:r>
            <a:r>
              <a:rPr lang="zh-CN" altLang="en-US" dirty="0">
                <a:solidFill>
                  <a:srgbClr val="2A50A1"/>
                </a:solidFill>
              </a:rPr>
              <a:t>代替了</a:t>
            </a:r>
            <a:r>
              <a:rPr lang="en-US" altLang="zh-CN" dirty="0">
                <a:solidFill>
                  <a:srgbClr val="2A50A1"/>
                </a:solidFill>
              </a:rPr>
              <a:t>coloring</a:t>
            </a:r>
            <a:r>
              <a:rPr lang="zh-CN" altLang="en-US" dirty="0">
                <a:solidFill>
                  <a:srgbClr val="2A50A1"/>
                </a:solidFill>
              </a:rPr>
              <a:t> 操作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作用：对一个</a:t>
            </a:r>
            <a:r>
              <a:rPr lang="en-US" altLang="zh-CN" dirty="0">
                <a:solidFill>
                  <a:srgbClr val="2A50A1"/>
                </a:solidFill>
              </a:rPr>
              <a:t>batch</a:t>
            </a:r>
            <a:r>
              <a:rPr lang="zh-CN" altLang="en-US" dirty="0">
                <a:solidFill>
                  <a:srgbClr val="2A50A1"/>
                </a:solidFill>
              </a:rPr>
              <a:t>的</a:t>
            </a:r>
            <a:r>
              <a:rPr lang="en-US" altLang="zh-CN" dirty="0">
                <a:solidFill>
                  <a:srgbClr val="2A50A1"/>
                </a:solidFill>
              </a:rPr>
              <a:t>feature</a:t>
            </a:r>
            <a:r>
              <a:rPr lang="zh-CN" altLang="en-US" dirty="0">
                <a:solidFill>
                  <a:srgbClr val="2A50A1"/>
                </a:solidFill>
              </a:rPr>
              <a:t>进行</a:t>
            </a:r>
            <a:r>
              <a:rPr lang="en-US" altLang="zh-CN" dirty="0">
                <a:solidFill>
                  <a:srgbClr val="2A50A1"/>
                </a:solidFill>
              </a:rPr>
              <a:t>whitening</a:t>
            </a:r>
            <a:r>
              <a:rPr lang="zh-CN" altLang="en-US" dirty="0">
                <a:solidFill>
                  <a:srgbClr val="2A50A1"/>
                </a:solidFill>
              </a:rPr>
              <a:t>，可以去除一个</a:t>
            </a:r>
            <a:r>
              <a:rPr lang="en-US" altLang="zh-CN" dirty="0">
                <a:solidFill>
                  <a:srgbClr val="2A50A1"/>
                </a:solidFill>
              </a:rPr>
              <a:t>batch</a:t>
            </a:r>
            <a:r>
              <a:rPr lang="zh-CN" altLang="en-US" dirty="0">
                <a:solidFill>
                  <a:srgbClr val="2A50A1"/>
                </a:solidFill>
              </a:rPr>
              <a:t>的数据之间的关联性，使</a:t>
            </a:r>
            <a:r>
              <a:rPr lang="en-US" altLang="zh-CN" dirty="0">
                <a:solidFill>
                  <a:srgbClr val="2A50A1"/>
                </a:solidFill>
              </a:rPr>
              <a:t>loss</a:t>
            </a:r>
            <a:r>
              <a:rPr lang="zh-CN" altLang="en-US" dirty="0">
                <a:solidFill>
                  <a:srgbClr val="2A50A1"/>
                </a:solidFill>
              </a:rPr>
              <a:t>函数更加平滑</a:t>
            </a:r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43E4E4-0B17-9A42-B005-83301F814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69" y="3485454"/>
            <a:ext cx="79248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7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348332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GB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MEC loss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1">
            <a:extLst>
              <a:ext uri="{FF2B5EF4-FFF2-40B4-BE49-F238E27FC236}">
                <a16:creationId xmlns:a16="http://schemas.microsoft.com/office/drawing/2014/main" id="{222C5BCC-8068-AE41-BD41-A0E8CA0AB19C}"/>
              </a:ext>
            </a:extLst>
          </p:cNvPr>
          <p:cNvSpPr/>
          <p:nvPr/>
        </p:nvSpPr>
        <p:spPr>
          <a:xfrm>
            <a:off x="510669" y="1235813"/>
            <a:ext cx="703671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输入可以分为三个</a:t>
            </a:r>
            <a:r>
              <a:rPr lang="en-US" altLang="zh-CN" dirty="0">
                <a:solidFill>
                  <a:srgbClr val="2A50A1"/>
                </a:solidFill>
              </a:rPr>
              <a:t>domain</a:t>
            </a:r>
            <a:r>
              <a:rPr lang="zh-CN" altLang="en-US" dirty="0">
                <a:solidFill>
                  <a:srgbClr val="2A50A1"/>
                </a:solidFill>
              </a:rPr>
              <a:t>，分别为</a:t>
            </a:r>
            <a:r>
              <a:rPr lang="en-US" altLang="zh-CN" dirty="0">
                <a:solidFill>
                  <a:srgbClr val="2A50A1"/>
                </a:solidFill>
              </a:rPr>
              <a:t>source domain</a:t>
            </a:r>
            <a:r>
              <a:rPr lang="zh-CN" altLang="en-US" dirty="0">
                <a:solidFill>
                  <a:srgbClr val="2A50A1"/>
                </a:solidFill>
              </a:rPr>
              <a:t>（</a:t>
            </a:r>
            <a:r>
              <a:rPr lang="en-US" altLang="zh-CN" dirty="0">
                <a:solidFill>
                  <a:srgbClr val="2A50A1"/>
                </a:solidFill>
              </a:rPr>
              <a:t>B^s</a:t>
            </a:r>
            <a:r>
              <a:rPr lang="zh-CN" altLang="en-US" dirty="0">
                <a:solidFill>
                  <a:srgbClr val="2A50A1"/>
                </a:solidFill>
              </a:rPr>
              <a:t>），以及两种接受了不同方式扰动的</a:t>
            </a:r>
            <a:r>
              <a:rPr lang="en-US" altLang="zh-CN" dirty="0">
                <a:solidFill>
                  <a:srgbClr val="2A50A1"/>
                </a:solidFill>
              </a:rPr>
              <a:t>target domain</a:t>
            </a:r>
            <a:r>
              <a:rPr lang="zh-CN" altLang="en-US" dirty="0">
                <a:solidFill>
                  <a:srgbClr val="2A50A1"/>
                </a:solidFill>
              </a:rPr>
              <a:t>（</a:t>
            </a:r>
            <a:r>
              <a:rPr lang="en-US" altLang="zh-CN" dirty="0">
                <a:solidFill>
                  <a:srgbClr val="2A50A1"/>
                </a:solidFill>
              </a:rPr>
              <a:t>$B_1^t$</a:t>
            </a:r>
            <a:r>
              <a:rPr lang="zh-CN" altLang="en-US" dirty="0">
                <a:solidFill>
                  <a:srgbClr val="2A50A1"/>
                </a:solidFill>
              </a:rPr>
              <a:t>、</a:t>
            </a:r>
            <a:r>
              <a:rPr lang="en-US" altLang="zh-CN" dirty="0">
                <a:solidFill>
                  <a:srgbClr val="2A50A1"/>
                </a:solidFill>
              </a:rPr>
              <a:t>$B_2^t$</a:t>
            </a:r>
            <a:r>
              <a:rPr lang="zh-CN" altLang="en-US" dirty="0">
                <a:solidFill>
                  <a:srgbClr val="2A50A1"/>
                </a:solidFill>
              </a:rPr>
              <a:t>）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Source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Domain</a:t>
            </a:r>
            <a:r>
              <a:rPr lang="zh-CN" altLang="en-US" dirty="0">
                <a:solidFill>
                  <a:srgbClr val="2A50A1"/>
                </a:solidFill>
              </a:rPr>
              <a:t>：</a:t>
            </a:r>
            <a:r>
              <a:rPr lang="en-US" altLang="zh-CN" dirty="0">
                <a:solidFill>
                  <a:srgbClr val="2A50A1"/>
                </a:solidFill>
              </a:rPr>
              <a:t>Cross-Entropy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loss</a:t>
            </a:r>
            <a:endParaRPr lang="en-GB" altLang="zh-CN" dirty="0">
              <a:solidFill>
                <a:srgbClr val="2A50A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6F7450-EA87-FE49-872A-C2C8EEB9A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270" y="2604125"/>
            <a:ext cx="74549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397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348332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GB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MEC loss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1">
            <a:extLst>
              <a:ext uri="{FF2B5EF4-FFF2-40B4-BE49-F238E27FC236}">
                <a16:creationId xmlns:a16="http://schemas.microsoft.com/office/drawing/2014/main" id="{222C5BCC-8068-AE41-BD41-A0E8CA0AB19C}"/>
              </a:ext>
            </a:extLst>
          </p:cNvPr>
          <p:cNvSpPr/>
          <p:nvPr/>
        </p:nvSpPr>
        <p:spPr>
          <a:xfrm>
            <a:off x="510669" y="1235813"/>
            <a:ext cx="70367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Perturbed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target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domain</a:t>
            </a:r>
            <a:endParaRPr lang="en-GB" altLang="zh-CN" dirty="0">
              <a:solidFill>
                <a:srgbClr val="2A50A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6816E0-022B-344D-9FCF-0754EF6A9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55" y="1728137"/>
            <a:ext cx="4889500" cy="1117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7451BD-F8D5-5A45-80C3-E590E00FD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51" y="2839364"/>
            <a:ext cx="7747000" cy="88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A6FA16-1E0D-7C44-8BB1-900AB6C4FB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555" y="3687123"/>
            <a:ext cx="35306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8510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55f52171-deb4-4d87-9864-47bd9ea656bf&quot;,&quot;Name&quot;:&quot;2&quot;,&quot;Kind&quot;:&quot;Custom&quot;,&quot;OldGuidesSetting&quot;:{&quot;HeaderHeight&quot;:0.0,&quot;FooterHeight&quot;:0.0,&quot;SideMargin&quot;:6.0,&quot;TopMargin&quot;:4.0,&quot;BottomMargin&quot;:8.0,&quot;IntervalMargin&quot;:0.0}}"/>
</p:tagLst>
</file>

<file path=ppt/theme/theme1.xml><?xml version="1.0" encoding="utf-8"?>
<a:theme xmlns:a="http://schemas.openxmlformats.org/drawingml/2006/main" name="主题1">
  <a:themeElements>
    <a:clrScheme name="蓝紫渐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A50A1"/>
      </a:accent1>
      <a:accent2>
        <a:srgbClr val="8891C8"/>
      </a:accent2>
      <a:accent3>
        <a:srgbClr val="B8D6EE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1" id="{2B54C7FC-80FA-4268-B1AB-7A4718C2F40B}" vid="{49D17BBD-BC41-4722-83BC-2CAB04E0C7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11937</TotalTime>
  <Words>641</Words>
  <Application>Microsoft Macintosh PowerPoint</Application>
  <PresentationFormat>Widescreen</PresentationFormat>
  <Paragraphs>124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Microsoft YaHei</vt:lpstr>
      <vt:lpstr>Microsoft YaHei Light</vt:lpstr>
      <vt:lpstr>黑体</vt:lpstr>
      <vt:lpstr>Arial</vt:lpstr>
      <vt:lpstr>Arial Black</vt:lpstr>
      <vt:lpstr>主题1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滚筒洗衣机, WeChat:cooljyh</dc:creator>
  <cp:lastModifiedBy>Chtholly Nota</cp:lastModifiedBy>
  <cp:revision>239</cp:revision>
  <dcterms:created xsi:type="dcterms:W3CDTF">2022-03-15T01:56:04Z</dcterms:created>
  <dcterms:modified xsi:type="dcterms:W3CDTF">2023-03-10T09:56:12Z</dcterms:modified>
</cp:coreProperties>
</file>

<file path=docProps/thumbnail.jpeg>
</file>